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0" r:id="rId4"/>
    <p:sldId id="257" r:id="rId5"/>
    <p:sldId id="258" r:id="rId6"/>
    <p:sldId id="259" r:id="rId7"/>
    <p:sldId id="264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99"/>
  </p:normalViewPr>
  <p:slideViewPr>
    <p:cSldViewPr snapToGrid="0" snapToObjects="1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735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615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17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15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6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542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9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9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829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524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53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D31EEE-E284-574A-93D3-07925DAAA569}" type="datetimeFigureOut">
              <a:rPr lang="en-US" smtClean="0"/>
              <a:t>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7849B-6F80-2A4D-B9D4-D87BF1C44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30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886911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Udacity</a:t>
            </a:r>
            <a:r>
              <a:rPr lang="en-US" dirty="0" smtClean="0"/>
              <a:t> A/B Testing Report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79494"/>
            <a:ext cx="9144000" cy="1636295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dirty="0" smtClean="0"/>
              <a:t>Team-7:</a:t>
            </a:r>
          </a:p>
          <a:p>
            <a:pPr algn="r"/>
            <a:r>
              <a:rPr lang="en-US" dirty="0" err="1" smtClean="0"/>
              <a:t>Carles</a:t>
            </a:r>
            <a:r>
              <a:rPr lang="en-US" dirty="0" smtClean="0"/>
              <a:t> Poles-</a:t>
            </a:r>
            <a:r>
              <a:rPr lang="en-US" dirty="0" err="1" smtClean="0"/>
              <a:t>Mielgo</a:t>
            </a:r>
            <a:endParaRPr lang="en-US" dirty="0" smtClean="0"/>
          </a:p>
          <a:p>
            <a:pPr algn="r"/>
            <a:r>
              <a:rPr lang="en-US" dirty="0" smtClean="0"/>
              <a:t>Bahman </a:t>
            </a:r>
            <a:r>
              <a:rPr lang="en-US" dirty="0" err="1" smtClean="0"/>
              <a:t>Roostaei</a:t>
            </a:r>
            <a:endParaRPr lang="en-US" dirty="0"/>
          </a:p>
          <a:p>
            <a:pPr algn="r"/>
            <a:r>
              <a:rPr lang="en-US" dirty="0" err="1" smtClean="0"/>
              <a:t>Srini</a:t>
            </a:r>
            <a:r>
              <a:rPr lang="en-US" dirty="0" smtClean="0"/>
              <a:t> Ananthakrishnan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31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What are we testing and Why ?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8" y="1531218"/>
            <a:ext cx="8689920" cy="5055319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0117930" y="2754313"/>
            <a:ext cx="2074070" cy="1317625"/>
          </a:xfrm>
        </p:spPr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r>
              <a:rPr lang="en-US" sz="4400" b="1" dirty="0" smtClean="0"/>
              <a:t>User Retention </a:t>
            </a:r>
          </a:p>
          <a:p>
            <a:pPr marL="0" indent="0" algn="ctr">
              <a:buNone/>
            </a:pPr>
            <a:r>
              <a:rPr lang="en-US" sz="4400" b="1" dirty="0" smtClean="0"/>
              <a:t>and </a:t>
            </a:r>
          </a:p>
          <a:p>
            <a:pPr marL="0" indent="0" algn="ctr">
              <a:buNone/>
            </a:pPr>
            <a:r>
              <a:rPr lang="en-US" sz="4400" b="1" dirty="0" smtClean="0"/>
              <a:t>$$$</a:t>
            </a:r>
            <a:endParaRPr lang="en-US" sz="4400" dirty="0" smtClean="0"/>
          </a:p>
        </p:txBody>
      </p:sp>
      <p:sp>
        <p:nvSpPr>
          <p:cNvPr id="6" name="Up Arrow 5"/>
          <p:cNvSpPr/>
          <p:nvPr/>
        </p:nvSpPr>
        <p:spPr>
          <a:xfrm>
            <a:off x="10880300" y="1531218"/>
            <a:ext cx="549329" cy="1042988"/>
          </a:xfrm>
          <a:prstGeom prst="up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18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0822"/>
            <a:ext cx="10515600" cy="692150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Know your data  !!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14399"/>
            <a:ext cx="10515600" cy="1479553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dirty="0" err="1" smtClean="0"/>
              <a:t>unique_cookies_pageviews</a:t>
            </a:r>
            <a:r>
              <a:rPr lang="en-US" sz="1800" dirty="0" smtClean="0"/>
              <a:t>: Number of unique cookies to view the course overview page that day.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dirty="0" err="1"/>
              <a:t>u</a:t>
            </a:r>
            <a:r>
              <a:rPr lang="en-US" sz="1800" b="1" dirty="0" err="1" smtClean="0"/>
              <a:t>nique_cookies_clicks</a:t>
            </a:r>
            <a:r>
              <a:rPr lang="en-US" sz="1800" dirty="0" smtClean="0"/>
              <a:t>: Number of unique cookies to click the “Start free trial” button that day.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dirty="0" err="1" smtClean="0"/>
              <a:t>user_enrolled</a:t>
            </a:r>
            <a:r>
              <a:rPr lang="en-US" sz="1800" dirty="0" smtClean="0"/>
              <a:t>: Number of user-ids to enroll in the free trial that day.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b="1" dirty="0" err="1" smtClean="0"/>
              <a:t>user_payments</a:t>
            </a:r>
            <a:r>
              <a:rPr lang="en-US" sz="1800" dirty="0" smtClean="0"/>
              <a:t>: Number of user-ids who who enrolled on that day to remain enrolled for 14 days and thus make a payment.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789" y="2393952"/>
            <a:ext cx="9195636" cy="434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3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868" y="337344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Sanity Checks / Metrics</a:t>
            </a:r>
            <a:r>
              <a:rPr lang="en-US" b="1" dirty="0">
                <a:solidFill>
                  <a:srgbClr val="0070C0"/>
                </a:solidFill>
              </a:rPr>
              <a:t/>
            </a:r>
            <a:br>
              <a:rPr lang="en-US" b="1" dirty="0">
                <a:solidFill>
                  <a:srgbClr val="0070C0"/>
                </a:solidFill>
              </a:rPr>
            </a:br>
            <a:r>
              <a:rPr lang="en-US" sz="3600" b="1" dirty="0" smtClean="0">
                <a:solidFill>
                  <a:srgbClr val="C00000"/>
                </a:solidFill>
              </a:rPr>
              <a:t>What could go wrong with testing ??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7824" y="3227587"/>
            <a:ext cx="3633789" cy="23717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400" b="1" dirty="0" smtClean="0"/>
              <a:t>Number of Cookies:</a:t>
            </a:r>
          </a:p>
          <a:p>
            <a:pPr marL="0" indent="0">
              <a:buNone/>
            </a:pPr>
            <a:r>
              <a:rPr lang="en-US" sz="1400" dirty="0" smtClean="0"/>
              <a:t>control group total = 345543 </a:t>
            </a:r>
          </a:p>
          <a:p>
            <a:pPr marL="0" indent="0">
              <a:buNone/>
            </a:pPr>
            <a:r>
              <a:rPr lang="en-US" sz="1400" dirty="0" smtClean="0"/>
              <a:t>experiment group total = 344660 </a:t>
            </a:r>
          </a:p>
          <a:p>
            <a:pPr marL="0" indent="0">
              <a:buNone/>
            </a:pPr>
            <a:r>
              <a:rPr lang="en-US" sz="1400" dirty="0" smtClean="0"/>
              <a:t>standard deviation = 0.0006018</a:t>
            </a:r>
          </a:p>
          <a:p>
            <a:pPr marL="0" indent="0">
              <a:buNone/>
            </a:pPr>
            <a:r>
              <a:rPr lang="en-US" sz="1400" dirty="0" smtClean="0"/>
              <a:t> margin of error = 1.96 * 0.0006018 = 0.0011796 </a:t>
            </a:r>
          </a:p>
          <a:p>
            <a:pPr marL="0" indent="0">
              <a:buNone/>
            </a:pPr>
            <a:r>
              <a:rPr lang="en-US" sz="1400" dirty="0" smtClean="0"/>
              <a:t>lower bound = 0.5 - 0.0011797 = </a:t>
            </a:r>
            <a:r>
              <a:rPr lang="en-US" sz="1400" b="1" dirty="0" smtClean="0"/>
              <a:t>0.4988 </a:t>
            </a:r>
          </a:p>
          <a:p>
            <a:pPr marL="0" indent="0">
              <a:buNone/>
            </a:pPr>
            <a:r>
              <a:rPr lang="en-US" sz="1400" dirty="0" smtClean="0"/>
              <a:t>upper bound = 0.5 + 0.0011797 = </a:t>
            </a:r>
            <a:r>
              <a:rPr lang="en-US" sz="1400" b="1" dirty="0" smtClean="0"/>
              <a:t>0.5012 </a:t>
            </a:r>
          </a:p>
          <a:p>
            <a:pPr marL="0" indent="0">
              <a:buNone/>
            </a:pPr>
            <a:r>
              <a:rPr lang="en-US" sz="1400" b="1" dirty="0" smtClean="0"/>
              <a:t>observed = 345543 / (345543 + 344660) = 0.5006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71538" y="1662907"/>
            <a:ext cx="10515600" cy="124828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Data classified as:</a:t>
            </a:r>
          </a:p>
          <a:p>
            <a:r>
              <a:rPr lang="en-US" dirty="0" smtClean="0"/>
              <a:t>Invariant Metrics: Number of Cookies, Number of Clicks</a:t>
            </a:r>
          </a:p>
          <a:p>
            <a:r>
              <a:rPr lang="en-US" dirty="0" smtClean="0"/>
              <a:t>Evaluation Metrics: Gross Conversion, Retention, Net Conversion</a:t>
            </a:r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81613" y="3211912"/>
            <a:ext cx="3590926" cy="24030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/>
              <a:t>Number of Clicks:</a:t>
            </a:r>
          </a:p>
          <a:p>
            <a:pPr marL="0" indent="0">
              <a:buNone/>
            </a:pPr>
            <a:r>
              <a:rPr lang="en-US" sz="1400" dirty="0" smtClean="0"/>
              <a:t>control group total = 28378 </a:t>
            </a:r>
          </a:p>
          <a:p>
            <a:pPr marL="0" indent="0">
              <a:buNone/>
            </a:pPr>
            <a:r>
              <a:rPr lang="en-US" sz="1400" dirty="0" smtClean="0"/>
              <a:t>experiment group total = 28325 </a:t>
            </a:r>
          </a:p>
          <a:p>
            <a:pPr marL="0" indent="0">
              <a:buNone/>
            </a:pPr>
            <a:r>
              <a:rPr lang="en-US" sz="1400" dirty="0" smtClean="0"/>
              <a:t>standard deviation = 0.0021 </a:t>
            </a:r>
          </a:p>
          <a:p>
            <a:pPr marL="0" indent="0">
              <a:buNone/>
            </a:pPr>
            <a:r>
              <a:rPr lang="en-US" sz="1400" dirty="0" smtClean="0"/>
              <a:t>margin of error = 1.96 * 0.0021 = 0.0041 </a:t>
            </a:r>
          </a:p>
          <a:p>
            <a:pPr marL="0" indent="0">
              <a:buNone/>
            </a:pPr>
            <a:r>
              <a:rPr lang="en-US" sz="1400" dirty="0" smtClean="0"/>
              <a:t>lower bound = 0.5 - 0.0041 = </a:t>
            </a:r>
            <a:r>
              <a:rPr lang="en-US" sz="1400" b="1" dirty="0" smtClean="0"/>
              <a:t>0.4959 </a:t>
            </a:r>
          </a:p>
          <a:p>
            <a:pPr marL="0" indent="0">
              <a:buNone/>
            </a:pPr>
            <a:r>
              <a:rPr lang="en-US" sz="1400" dirty="0" smtClean="0"/>
              <a:t>upper bound = 0.5 + 0.0041 = </a:t>
            </a:r>
            <a:r>
              <a:rPr lang="en-US" sz="1400" b="1" dirty="0" smtClean="0"/>
              <a:t>0.5041 </a:t>
            </a:r>
          </a:p>
          <a:p>
            <a:pPr marL="0" indent="0">
              <a:buNone/>
            </a:pPr>
            <a:r>
              <a:rPr lang="en-US" sz="1400" b="1" dirty="0" smtClean="0"/>
              <a:t>observed = 28378 / (28378 + 28325) = 0.5005</a:t>
            </a:r>
            <a:endParaRPr lang="en-US" sz="1400" b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472494" y="3211911"/>
            <a:ext cx="3590926" cy="2403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smtClean="0"/>
              <a:t>CTP on ’start free trial’:</a:t>
            </a:r>
          </a:p>
          <a:p>
            <a:pPr marL="0" indent="0">
              <a:buNone/>
            </a:pPr>
            <a:r>
              <a:rPr lang="en-US" sz="1400" dirty="0" smtClean="0"/>
              <a:t>control value = 0.0821258 </a:t>
            </a:r>
          </a:p>
          <a:p>
            <a:pPr marL="0" indent="0">
              <a:buNone/>
            </a:pPr>
            <a:r>
              <a:rPr lang="en-US" sz="1400" dirty="0" smtClean="0"/>
              <a:t>standard deviation = 0.000468 </a:t>
            </a:r>
          </a:p>
          <a:p>
            <a:pPr marL="0" indent="0">
              <a:buNone/>
            </a:pPr>
            <a:r>
              <a:rPr lang="en-US" sz="1400" dirty="0" smtClean="0"/>
              <a:t>margin of error = 1.96 * 0.000468 = 0.00092 </a:t>
            </a:r>
          </a:p>
          <a:p>
            <a:pPr marL="0" indent="0">
              <a:buNone/>
            </a:pPr>
            <a:r>
              <a:rPr lang="en-US" sz="1400" dirty="0" smtClean="0"/>
              <a:t>lower bound = 0.0821258 - 0.00092 = </a:t>
            </a:r>
            <a:r>
              <a:rPr lang="en-US" sz="1400" b="1" dirty="0" smtClean="0"/>
              <a:t>0.0812 </a:t>
            </a:r>
          </a:p>
          <a:p>
            <a:pPr marL="0" indent="0">
              <a:buNone/>
            </a:pPr>
            <a:r>
              <a:rPr lang="en-US" sz="1400" dirty="0" smtClean="0"/>
              <a:t>upper bound = 0.0821258 + 0.00092 = </a:t>
            </a:r>
            <a:r>
              <a:rPr lang="en-US" sz="1400" b="1" dirty="0" smtClean="0"/>
              <a:t>0.0830 </a:t>
            </a:r>
          </a:p>
          <a:p>
            <a:pPr marL="0" indent="0">
              <a:buNone/>
            </a:pPr>
            <a:r>
              <a:rPr lang="en-US" sz="1400" b="1" dirty="0" smtClean="0"/>
              <a:t>experiment value = 0.0821824</a:t>
            </a:r>
            <a:endParaRPr lang="en-US" sz="1400" b="1" dirty="0"/>
          </a:p>
        </p:txBody>
      </p:sp>
      <p:sp>
        <p:nvSpPr>
          <p:cNvPr id="9" name="Rectangle 8"/>
          <p:cNvSpPr/>
          <p:nvPr/>
        </p:nvSpPr>
        <p:spPr>
          <a:xfrm>
            <a:off x="490541" y="5733726"/>
            <a:ext cx="114680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0" dirty="0" smtClean="0">
                <a:solidFill>
                  <a:schemeClr val="accent6">
                    <a:lumMod val="75000"/>
                  </a:schemeClr>
                </a:solidFill>
                <a:effectLst/>
                <a:latin typeface="-apple-system" charset="0"/>
              </a:rPr>
              <a:t>For all 3 Invariant metrics the observed/experiment values are within the bounds, and therefore this invariant metric passed the sanity check (Unbiased Measurement). </a:t>
            </a:r>
          </a:p>
          <a:p>
            <a:pPr algn="r"/>
            <a:r>
              <a:rPr lang="en-US" sz="2400" b="1" i="0" dirty="0" smtClean="0">
                <a:solidFill>
                  <a:srgbClr val="0070C0"/>
                </a:solidFill>
                <a:effectLst/>
                <a:latin typeface="-apple-system" charset="0"/>
              </a:rPr>
              <a:t>Let’s test it</a:t>
            </a:r>
            <a:r>
              <a:rPr lang="mr-IN" sz="2400" b="1" i="0" dirty="0" smtClean="0">
                <a:solidFill>
                  <a:srgbClr val="0070C0"/>
                </a:solidFill>
                <a:effectLst/>
                <a:latin typeface="-apple-system" charset="0"/>
              </a:rPr>
              <a:t>…</a:t>
            </a:r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0" name="Teardrop 9"/>
          <p:cNvSpPr/>
          <p:nvPr/>
        </p:nvSpPr>
        <p:spPr>
          <a:xfrm rot="599701">
            <a:off x="-1963" y="3689547"/>
            <a:ext cx="1243012" cy="2040337"/>
          </a:xfrm>
          <a:prstGeom prst="teardrop">
            <a:avLst>
              <a:gd name="adj" fmla="val 128806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</a:t>
            </a:r>
            <a:r>
              <a:rPr lang="en-US" b="1" dirty="0" smtClean="0">
                <a:solidFill>
                  <a:schemeClr val="tx1"/>
                </a:solidFill>
              </a:rPr>
              <a:t>ome math done..!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80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636919"/>
            <a:ext cx="8605727" cy="6136860"/>
          </a:xfrm>
        </p:spPr>
        <p:txBody>
          <a:bodyPr>
            <a:normAutofit/>
          </a:bodyPr>
          <a:lstStyle/>
          <a:p>
            <a:r>
              <a:rPr lang="en-US" dirty="0" smtClean="0"/>
              <a:t>Gross Conversion</a:t>
            </a:r>
          </a:p>
          <a:p>
            <a:pPr marL="685800" lvl="2">
              <a:spcBef>
                <a:spcPts val="1000"/>
              </a:spcBef>
            </a:pPr>
            <a:r>
              <a:rPr lang="en-US" dirty="0" smtClean="0"/>
              <a:t>Users who complete the checkout and enroll. But we don’t know if they would make payment.</a:t>
            </a:r>
          </a:p>
          <a:p>
            <a:pPr marL="685800" lvl="2">
              <a:spcBef>
                <a:spcPts val="1000"/>
              </a:spcBef>
            </a:pPr>
            <a:endParaRPr lang="en-US" dirty="0" smtClean="0"/>
          </a:p>
          <a:p>
            <a:pPr marL="685800" lvl="2">
              <a:spcBef>
                <a:spcPts val="1000"/>
              </a:spcBef>
            </a:pPr>
            <a:endParaRPr lang="en-US" dirty="0" smtClean="0"/>
          </a:p>
          <a:p>
            <a:r>
              <a:rPr lang="en-US" dirty="0" smtClean="0"/>
              <a:t>Net Conversion</a:t>
            </a:r>
          </a:p>
          <a:p>
            <a:pPr lvl="1"/>
            <a:r>
              <a:rPr lang="en-US" sz="2000" dirty="0"/>
              <a:t>P</a:t>
            </a:r>
            <a:r>
              <a:rPr lang="en-US" sz="2000" dirty="0" smtClean="0"/>
              <a:t>ercentage of people who actually make the payment out of all the people who start the free trial. 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Retention </a:t>
            </a:r>
          </a:p>
          <a:p>
            <a:pPr lvl="1"/>
            <a:r>
              <a:rPr lang="en-US" sz="2000" dirty="0"/>
              <a:t>P</a:t>
            </a:r>
            <a:r>
              <a:rPr lang="en-US" sz="2000" dirty="0" smtClean="0"/>
              <a:t>ercentage of users who make the payment and remain enrolled past trial period. Because we could have people who complete the check-out, may cancel and actually not make payment.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910" y="552442"/>
            <a:ext cx="3332272" cy="20526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3302" y="2605080"/>
            <a:ext cx="3458705" cy="214312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09575" y="65089"/>
            <a:ext cx="10515600" cy="692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0070C0"/>
                </a:solidFill>
              </a:rPr>
              <a:t>Measuring Variability</a:t>
            </a:r>
            <a:r>
              <a:rPr lang="mr-IN" b="1" dirty="0" smtClean="0">
                <a:solidFill>
                  <a:srgbClr val="0070C0"/>
                </a:solidFill>
              </a:rPr>
              <a:t>…</a:t>
            </a:r>
            <a:r>
              <a:rPr lang="en-US" b="1" dirty="0" smtClean="0">
                <a:solidFill>
                  <a:srgbClr val="0070C0"/>
                </a:solidFill>
              </a:rPr>
              <a:t>.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3302" y="4805354"/>
            <a:ext cx="3348321" cy="2052646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837991" y="1831923"/>
            <a:ext cx="3625723" cy="76689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b="1" dirty="0" smtClean="0"/>
              <a:t>Probability (p) = </a:t>
            </a:r>
            <a:r>
              <a:rPr lang="en-US" sz="1400" dirty="0" smtClean="0"/>
              <a:t>0.20625</a:t>
            </a:r>
            <a:endParaRPr lang="en-US" sz="1400" dirty="0"/>
          </a:p>
          <a:p>
            <a:pPr marL="0" indent="0">
              <a:buFont typeface="Arial"/>
              <a:buNone/>
            </a:pPr>
            <a:r>
              <a:rPr lang="en-US" sz="1400" b="1" dirty="0" smtClean="0"/>
              <a:t>Number of users </a:t>
            </a:r>
            <a:r>
              <a:rPr lang="en-US" sz="1400" dirty="0" smtClean="0"/>
              <a:t>(N) = 5000 * 0.08 = 400</a:t>
            </a:r>
          </a:p>
          <a:p>
            <a:pPr marL="0" indent="0">
              <a:buNone/>
            </a:pPr>
            <a:r>
              <a:rPr lang="en-US" sz="1400" b="1" dirty="0" smtClean="0"/>
              <a:t>Standard Deviation </a:t>
            </a:r>
            <a:r>
              <a:rPr lang="en-US" sz="1400" dirty="0" smtClean="0"/>
              <a:t>= </a:t>
            </a:r>
            <a:r>
              <a:rPr lang="mr-IN" sz="1200" dirty="0" err="1"/>
              <a:t>sqrt</a:t>
            </a:r>
            <a:r>
              <a:rPr lang="mr-IN" sz="1200" dirty="0"/>
              <a:t>(</a:t>
            </a:r>
            <a:r>
              <a:rPr lang="mr-IN" sz="1200" dirty="0" err="1"/>
              <a:t>p</a:t>
            </a:r>
            <a:r>
              <a:rPr lang="mr-IN" sz="1200" dirty="0"/>
              <a:t> * (1-p) / </a:t>
            </a:r>
            <a:r>
              <a:rPr lang="mr-IN" sz="1200" dirty="0" err="1"/>
              <a:t>N</a:t>
            </a:r>
            <a:r>
              <a:rPr lang="mr-IN" sz="1200" dirty="0"/>
              <a:t>) </a:t>
            </a:r>
            <a:r>
              <a:rPr lang="en-US" sz="1200" dirty="0" smtClean="0"/>
              <a:t> = </a:t>
            </a:r>
            <a:r>
              <a:rPr lang="en-US" sz="1400" b="1" dirty="0" smtClean="0">
                <a:solidFill>
                  <a:srgbClr val="C00000"/>
                </a:solidFill>
              </a:rPr>
              <a:t>0.0202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25958" y="3862190"/>
            <a:ext cx="3625723" cy="76689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b="1" dirty="0" smtClean="0"/>
              <a:t>Probability (p) = </a:t>
            </a:r>
            <a:r>
              <a:rPr lang="en-US" sz="1400" dirty="0" smtClean="0"/>
              <a:t>0.1093</a:t>
            </a:r>
            <a:endParaRPr lang="en-US" sz="1400" dirty="0"/>
          </a:p>
          <a:p>
            <a:pPr marL="0" indent="0">
              <a:buFont typeface="Arial"/>
              <a:buNone/>
            </a:pPr>
            <a:r>
              <a:rPr lang="en-US" sz="1400" b="1" dirty="0" smtClean="0"/>
              <a:t>Number of users </a:t>
            </a:r>
            <a:r>
              <a:rPr lang="en-US" sz="1400" dirty="0" smtClean="0"/>
              <a:t>(N) = 5000 * 0.08 = 400</a:t>
            </a:r>
          </a:p>
          <a:p>
            <a:pPr marL="0" indent="0">
              <a:buNone/>
            </a:pPr>
            <a:r>
              <a:rPr lang="en-US" sz="1400" b="1" dirty="0" smtClean="0"/>
              <a:t>Standard Deviation </a:t>
            </a:r>
            <a:r>
              <a:rPr lang="en-US" sz="1400" dirty="0" smtClean="0"/>
              <a:t>= </a:t>
            </a:r>
            <a:r>
              <a:rPr lang="mr-IN" sz="1200" dirty="0" err="1"/>
              <a:t>sqrt</a:t>
            </a:r>
            <a:r>
              <a:rPr lang="mr-IN" sz="1200" dirty="0"/>
              <a:t>(</a:t>
            </a:r>
            <a:r>
              <a:rPr lang="mr-IN" sz="1200" dirty="0" err="1"/>
              <a:t>p</a:t>
            </a:r>
            <a:r>
              <a:rPr lang="mr-IN" sz="1200" dirty="0"/>
              <a:t> * (1-p) / </a:t>
            </a:r>
            <a:r>
              <a:rPr lang="mr-IN" sz="1200" dirty="0" err="1"/>
              <a:t>N</a:t>
            </a:r>
            <a:r>
              <a:rPr lang="mr-IN" sz="1200" dirty="0"/>
              <a:t>) </a:t>
            </a:r>
            <a:r>
              <a:rPr lang="en-US" sz="1200" dirty="0" smtClean="0"/>
              <a:t> = </a:t>
            </a:r>
            <a:r>
              <a:rPr lang="en-US" sz="1400" b="1" dirty="0" smtClean="0">
                <a:solidFill>
                  <a:srgbClr val="C00000"/>
                </a:solidFill>
              </a:rPr>
              <a:t>0.0156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837991" y="6006882"/>
            <a:ext cx="3625723" cy="76689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b="1" dirty="0" smtClean="0"/>
              <a:t>Probability (p) = </a:t>
            </a:r>
            <a:r>
              <a:rPr lang="en-US" sz="1400" dirty="0" smtClean="0"/>
              <a:t>0.53</a:t>
            </a:r>
            <a:endParaRPr lang="en-US" sz="1400" dirty="0"/>
          </a:p>
          <a:p>
            <a:pPr marL="0" indent="0">
              <a:buFont typeface="Arial"/>
              <a:buNone/>
            </a:pPr>
            <a:r>
              <a:rPr lang="en-US" sz="1400" b="1" dirty="0" smtClean="0"/>
              <a:t>Number of users </a:t>
            </a:r>
            <a:r>
              <a:rPr lang="en-US" sz="1400" dirty="0" smtClean="0"/>
              <a:t>(N) = 5000 * 0.08 * </a:t>
            </a:r>
            <a:r>
              <a:rPr lang="en-US" sz="1400" b="1" dirty="0" smtClean="0"/>
              <a:t>0.20625</a:t>
            </a:r>
            <a:r>
              <a:rPr lang="en-US" sz="1400" dirty="0" smtClean="0"/>
              <a:t> = 82.5</a:t>
            </a:r>
          </a:p>
          <a:p>
            <a:pPr marL="0" indent="0">
              <a:buNone/>
            </a:pPr>
            <a:r>
              <a:rPr lang="en-US" sz="1400" b="1" dirty="0" smtClean="0"/>
              <a:t>Standard Deviation </a:t>
            </a:r>
            <a:r>
              <a:rPr lang="en-US" sz="1400" dirty="0" smtClean="0"/>
              <a:t>= </a:t>
            </a:r>
            <a:r>
              <a:rPr lang="mr-IN" sz="1200" dirty="0" err="1"/>
              <a:t>sqrt</a:t>
            </a:r>
            <a:r>
              <a:rPr lang="mr-IN" sz="1200" dirty="0"/>
              <a:t>(</a:t>
            </a:r>
            <a:r>
              <a:rPr lang="mr-IN" sz="1200" dirty="0" err="1"/>
              <a:t>p</a:t>
            </a:r>
            <a:r>
              <a:rPr lang="mr-IN" sz="1200" dirty="0"/>
              <a:t> * (1-p) / </a:t>
            </a:r>
            <a:r>
              <a:rPr lang="mr-IN" sz="1200" dirty="0" err="1"/>
              <a:t>N</a:t>
            </a:r>
            <a:r>
              <a:rPr lang="mr-IN" sz="1200" dirty="0"/>
              <a:t>) </a:t>
            </a:r>
            <a:r>
              <a:rPr lang="en-US" sz="1200" dirty="0" smtClean="0"/>
              <a:t> = </a:t>
            </a:r>
            <a:r>
              <a:rPr lang="en-US" sz="1400" b="1" dirty="0" smtClean="0">
                <a:solidFill>
                  <a:srgbClr val="C00000"/>
                </a:solidFill>
              </a:rPr>
              <a:t>0.0549</a:t>
            </a:r>
          </a:p>
        </p:txBody>
      </p:sp>
    </p:spTree>
    <p:extLst>
      <p:ext uri="{BB962C8B-B14F-4D97-AF65-F5344CB8AC3E}">
        <p14:creationId xmlns:p14="http://schemas.microsoft.com/office/powerpoint/2010/main" val="95112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6987"/>
            <a:ext cx="10515600" cy="1389063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Choosing Number of Samples given Power</a:t>
            </a:r>
          </a:p>
          <a:p>
            <a:pPr lvl="1"/>
            <a:r>
              <a:rPr lang="en-US" dirty="0"/>
              <a:t>Using the analytic estimates of variance, how many </a:t>
            </a:r>
            <a:r>
              <a:rPr lang="en-US" dirty="0" smtClean="0"/>
              <a:t>page-views</a:t>
            </a:r>
            <a:r>
              <a:rPr lang="en-US" dirty="0"/>
              <a:t> </a:t>
            </a:r>
            <a:r>
              <a:rPr lang="en-US" b="1" dirty="0"/>
              <a:t>total </a:t>
            </a:r>
            <a:r>
              <a:rPr lang="en-US" dirty="0"/>
              <a:t>(across both </a:t>
            </a:r>
            <a:r>
              <a:rPr lang="en-US" dirty="0" smtClean="0"/>
              <a:t>control &amp; experimental groups</a:t>
            </a:r>
            <a:r>
              <a:rPr lang="en-US" dirty="0"/>
              <a:t>) would you need to collect to adequately </a:t>
            </a:r>
            <a:r>
              <a:rPr lang="en-US" b="1" dirty="0">
                <a:solidFill>
                  <a:srgbClr val="0070C0"/>
                </a:solidFill>
              </a:rPr>
              <a:t>power the </a:t>
            </a:r>
            <a:r>
              <a:rPr lang="en-US" b="1" dirty="0" smtClean="0">
                <a:solidFill>
                  <a:srgbClr val="0070C0"/>
                </a:solidFill>
              </a:rPr>
              <a:t>experiment </a:t>
            </a:r>
            <a:r>
              <a:rPr lang="en-US" dirty="0" smtClean="0"/>
              <a:t>? 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79414"/>
            <a:ext cx="10515600" cy="692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0070C0"/>
                </a:solidFill>
              </a:rPr>
              <a:t>Sizing  !!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0" y="3553053"/>
            <a:ext cx="3495675" cy="218281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0521" y="2868425"/>
            <a:ext cx="31956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i="0" dirty="0" smtClean="0">
                <a:solidFill>
                  <a:schemeClr val="accent6">
                    <a:lumMod val="75000"/>
                  </a:schemeClr>
                </a:solidFill>
                <a:effectLst/>
                <a:latin typeface="-apple-system" charset="0"/>
              </a:rPr>
              <a:t>Gross Conversion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062" y="3553053"/>
            <a:ext cx="3814764" cy="218281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249343" y="2865965"/>
            <a:ext cx="31956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  <a:latin typeface="-apple-system" charset="0"/>
              </a:rPr>
              <a:t>Net</a:t>
            </a:r>
            <a:r>
              <a:rPr lang="en-US" sz="2400" b="1" i="0" dirty="0" smtClean="0">
                <a:solidFill>
                  <a:schemeClr val="accent6">
                    <a:lumMod val="75000"/>
                  </a:schemeClr>
                </a:solidFill>
                <a:effectLst/>
                <a:latin typeface="-apple-system" charset="0"/>
              </a:rPr>
              <a:t> Conversion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3493" y="3553053"/>
            <a:ext cx="4170355" cy="218281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158166" y="2865965"/>
            <a:ext cx="31956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  <a:latin typeface="-apple-system" charset="0"/>
              </a:rPr>
              <a:t>Retention</a:t>
            </a:r>
            <a:endParaRPr lang="en-US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66803" y="6221646"/>
            <a:ext cx="100917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ignificance level (alpha) of 5% and Statistical power of 80% are considered for 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each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 metric.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74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71564"/>
            <a:ext cx="10515600" cy="510539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quantitative measure effect of the proposed change in experiment</a:t>
            </a:r>
          </a:p>
          <a:p>
            <a:r>
              <a:rPr lang="en-US" dirty="0" smtClean="0"/>
              <a:t>Gross Conversion: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Statistically significant: Yes, since CI does not contain zero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ractically significant: Yes, since CI does not contain </a:t>
            </a:r>
            <a:r>
              <a:rPr lang="en-US" dirty="0" err="1" smtClean="0"/>
              <a:t>d_min</a:t>
            </a:r>
            <a:r>
              <a:rPr lang="en-US" dirty="0" smtClean="0"/>
              <a:t> value</a:t>
            </a:r>
          </a:p>
          <a:p>
            <a:r>
              <a:rPr lang="en-US" dirty="0" smtClean="0"/>
              <a:t>Net Conversion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Statistically significant: No, since CI does contain zero</a:t>
            </a:r>
          </a:p>
          <a:p>
            <a:pPr lvl="1"/>
            <a:r>
              <a:rPr lang="en-US" dirty="0" smtClean="0"/>
              <a:t>Practically significant: No, since CI does contain </a:t>
            </a:r>
            <a:r>
              <a:rPr lang="en-US" dirty="0" err="1" smtClean="0"/>
              <a:t>d_min</a:t>
            </a:r>
            <a:r>
              <a:rPr lang="en-US" dirty="0" smtClean="0"/>
              <a:t> value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1673" y="1716349"/>
            <a:ext cx="7868653" cy="142863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 err="1" smtClean="0"/>
              <a:t>Clicks_Controlled</a:t>
            </a:r>
            <a:r>
              <a:rPr lang="en-US" sz="1400" dirty="0" smtClean="0"/>
              <a:t> = 17293. </a:t>
            </a:r>
            <a:r>
              <a:rPr lang="en-US" sz="1400" dirty="0" err="1" smtClean="0"/>
              <a:t>Enroll_Controlled</a:t>
            </a:r>
            <a:r>
              <a:rPr lang="en-US" sz="1400" dirty="0" smtClean="0"/>
              <a:t> = 3785.  </a:t>
            </a:r>
            <a:r>
              <a:rPr lang="en-US" sz="1400" dirty="0" err="1" smtClean="0"/>
              <a:t>Clicks_Experiment</a:t>
            </a:r>
            <a:r>
              <a:rPr lang="en-US" sz="1400" dirty="0" smtClean="0"/>
              <a:t> = 17260. </a:t>
            </a:r>
            <a:r>
              <a:rPr lang="en-US" sz="1400" dirty="0" err="1" smtClean="0"/>
              <a:t>Enroll_Experiment</a:t>
            </a:r>
            <a:r>
              <a:rPr lang="en-US" sz="1400" dirty="0" smtClean="0"/>
              <a:t> = 3423. </a:t>
            </a:r>
          </a:p>
          <a:p>
            <a:pPr marL="0" indent="0">
              <a:buNone/>
            </a:pPr>
            <a:r>
              <a:rPr lang="en-US" sz="1400" dirty="0" smtClean="0"/>
              <a:t>Probability of GC control = 0.2086  </a:t>
            </a:r>
            <a:r>
              <a:rPr lang="en-US" sz="1400" dirty="0" smtClean="0"/>
              <a:t>Probability of GC experiment </a:t>
            </a:r>
            <a:r>
              <a:rPr lang="en-US" sz="1400" dirty="0" smtClean="0"/>
              <a:t>= 0.00437  Difference = -0.02055 </a:t>
            </a:r>
          </a:p>
          <a:p>
            <a:pPr marL="0" indent="0">
              <a:buNone/>
            </a:pPr>
            <a:r>
              <a:rPr lang="en-US" sz="1400" dirty="0" smtClean="0"/>
              <a:t>Lower CI = </a:t>
            </a:r>
            <a:r>
              <a:rPr lang="en-US" sz="1400" dirty="0" smtClean="0"/>
              <a:t>Difference</a:t>
            </a:r>
            <a:r>
              <a:rPr lang="en-US" sz="1400" dirty="0" smtClean="0"/>
              <a:t> - </a:t>
            </a:r>
            <a:r>
              <a:rPr lang="en-US" sz="1400" dirty="0" smtClean="0"/>
              <a:t>Probability of GC control </a:t>
            </a:r>
            <a:r>
              <a:rPr lang="en-US" sz="1400" dirty="0" smtClean="0"/>
              <a:t>= -0.0291 </a:t>
            </a:r>
          </a:p>
          <a:p>
            <a:pPr marL="0" indent="0">
              <a:buNone/>
            </a:pPr>
            <a:r>
              <a:rPr lang="en-US" sz="1400" dirty="0" smtClean="0"/>
              <a:t>upper CI = </a:t>
            </a:r>
            <a:r>
              <a:rPr lang="en-US" sz="1400" dirty="0" smtClean="0"/>
              <a:t>Difference</a:t>
            </a:r>
            <a:r>
              <a:rPr lang="en-US" sz="1400" dirty="0" smtClean="0"/>
              <a:t> - </a:t>
            </a:r>
            <a:r>
              <a:rPr lang="en-US" sz="1400" dirty="0" smtClean="0"/>
              <a:t>Probability of GC experiment </a:t>
            </a:r>
            <a:r>
              <a:rPr lang="en-US" sz="1400" dirty="0" smtClean="0"/>
              <a:t>= -0.0120</a:t>
            </a:r>
          </a:p>
          <a:p>
            <a:pPr marL="0" indent="0">
              <a:buNone/>
            </a:pPr>
            <a:r>
              <a:rPr lang="en-US" sz="1400" b="1" dirty="0" smtClean="0"/>
              <a:t>CI =&gt; Confidence Interval</a:t>
            </a:r>
            <a:endParaRPr lang="en-US" sz="1400" b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79414"/>
            <a:ext cx="10515600" cy="692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0070C0"/>
                </a:solidFill>
              </a:rPr>
              <a:t>Effect Size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161673" y="4086635"/>
            <a:ext cx="8217567" cy="13291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 err="1" smtClean="0"/>
              <a:t>Clicks_Controlled</a:t>
            </a:r>
            <a:r>
              <a:rPr lang="en-US" sz="1400" dirty="0" smtClean="0"/>
              <a:t> = 17293. </a:t>
            </a:r>
            <a:r>
              <a:rPr lang="en-US" sz="1400" dirty="0" err="1" smtClean="0"/>
              <a:t>Enroll_Eontrolled</a:t>
            </a:r>
            <a:r>
              <a:rPr lang="en-US" sz="1400" dirty="0" smtClean="0"/>
              <a:t> = 2033 </a:t>
            </a:r>
            <a:r>
              <a:rPr lang="en-US" sz="1400" dirty="0" err="1" smtClean="0"/>
              <a:t>Clicks_Experiment</a:t>
            </a:r>
            <a:r>
              <a:rPr lang="en-US" sz="1400" dirty="0" smtClean="0"/>
              <a:t> = 17260. </a:t>
            </a:r>
            <a:r>
              <a:rPr lang="en-US" sz="1400" dirty="0" err="1" smtClean="0"/>
              <a:t>Enroll_Experiment</a:t>
            </a:r>
            <a:r>
              <a:rPr lang="en-US" sz="1400" dirty="0" smtClean="0"/>
              <a:t> = 1945 </a:t>
            </a:r>
          </a:p>
          <a:p>
            <a:pPr marL="0" indent="0">
              <a:buNone/>
            </a:pPr>
            <a:r>
              <a:rPr lang="en-US" sz="1400" dirty="0" smtClean="0"/>
              <a:t>Probability of GC control = 0.1151 </a:t>
            </a:r>
            <a:r>
              <a:rPr lang="en-US" sz="1400" dirty="0" smtClean="0"/>
              <a:t>Probability of GC experiment </a:t>
            </a:r>
            <a:r>
              <a:rPr lang="en-US" sz="1400" dirty="0" smtClean="0"/>
              <a:t>= 0.00343  Difference = -0.0048</a:t>
            </a:r>
          </a:p>
          <a:p>
            <a:pPr marL="0" indent="0">
              <a:buNone/>
            </a:pPr>
            <a:r>
              <a:rPr lang="en-US" sz="1400" dirty="0" smtClean="0"/>
              <a:t>Lower CI = </a:t>
            </a:r>
            <a:r>
              <a:rPr lang="en-US" sz="1400" dirty="0" smtClean="0"/>
              <a:t>Difference</a:t>
            </a:r>
            <a:r>
              <a:rPr lang="en-US" sz="1400" dirty="0" smtClean="0"/>
              <a:t> - </a:t>
            </a:r>
            <a:r>
              <a:rPr lang="en-US" sz="1400" dirty="0" smtClean="0"/>
              <a:t>Probability of NC control </a:t>
            </a:r>
            <a:r>
              <a:rPr lang="en-US" sz="1400" dirty="0" smtClean="0"/>
              <a:t>= -0.0116 </a:t>
            </a:r>
          </a:p>
          <a:p>
            <a:pPr marL="0" indent="0">
              <a:buNone/>
            </a:pPr>
            <a:r>
              <a:rPr lang="en-US" sz="1400" dirty="0" smtClean="0"/>
              <a:t>upper CI = </a:t>
            </a:r>
            <a:r>
              <a:rPr lang="en-US" sz="1400" dirty="0" smtClean="0"/>
              <a:t>Difference</a:t>
            </a:r>
            <a:r>
              <a:rPr lang="en-US" sz="1400" dirty="0" smtClean="0"/>
              <a:t> - </a:t>
            </a:r>
            <a:r>
              <a:rPr lang="en-US" sz="1400" dirty="0" smtClean="0"/>
              <a:t>Probability of NC experiment </a:t>
            </a:r>
            <a:r>
              <a:rPr lang="en-US" sz="1400" dirty="0" smtClean="0"/>
              <a:t>= 0.0019</a:t>
            </a:r>
          </a:p>
          <a:p>
            <a:pPr marL="0" indent="0">
              <a:buNone/>
            </a:pPr>
            <a:r>
              <a:rPr lang="en-US" sz="1400" b="1" dirty="0" smtClean="0"/>
              <a:t>CI =&gt; Confidence Interval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73977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18938"/>
            <a:ext cx="10515600" cy="505802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Non-parametric </a:t>
            </a:r>
            <a:r>
              <a:rPr lang="en-US" dirty="0"/>
              <a:t>test that is used to test whether or not two groups </a:t>
            </a:r>
            <a:r>
              <a:rPr lang="en-US" dirty="0" smtClean="0"/>
              <a:t>(control &amp; experiment) are </a:t>
            </a:r>
            <a:r>
              <a:rPr lang="en-US" dirty="0"/>
              <a:t>equally </a:t>
            </a:r>
            <a:r>
              <a:rPr lang="en-US" dirty="0" smtClean="0"/>
              <a:t>sized</a:t>
            </a:r>
          </a:p>
          <a:p>
            <a:r>
              <a:rPr lang="en-US" dirty="0" smtClean="0"/>
              <a:t>Experiment group </a:t>
            </a:r>
            <a:r>
              <a:rPr lang="en-US" b="1" dirty="0" smtClean="0"/>
              <a:t>Net Conversion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Number of days: 10</a:t>
            </a:r>
          </a:p>
          <a:p>
            <a:pPr lvl="1"/>
            <a:r>
              <a:rPr lang="en-US" dirty="0" smtClean="0"/>
              <a:t>Total number of days 23 (excluding </a:t>
            </a:r>
            <a:r>
              <a:rPr lang="en-US" dirty="0" err="1" smtClean="0"/>
              <a:t>NaN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Probability of 0.5</a:t>
            </a:r>
          </a:p>
          <a:p>
            <a:pPr lvl="1"/>
            <a:r>
              <a:rPr lang="en-US" dirty="0" smtClean="0"/>
              <a:t>P-Value estimated is 0.6776, which is smaller than 0.05</a:t>
            </a:r>
          </a:p>
          <a:p>
            <a:pPr lvl="1"/>
            <a:r>
              <a:rPr lang="en-US" dirty="0" smtClean="0">
                <a:solidFill>
                  <a:srgbClr val="C00000"/>
                </a:solidFill>
              </a:rPr>
              <a:t>The change is statistical not significant</a:t>
            </a:r>
            <a:endParaRPr lang="en-US" dirty="0" smtClean="0"/>
          </a:p>
          <a:p>
            <a:r>
              <a:rPr lang="en-US" dirty="0" smtClean="0"/>
              <a:t>Experiment group </a:t>
            </a:r>
            <a:r>
              <a:rPr lang="en-US" b="1" dirty="0" smtClean="0"/>
              <a:t>Gross Conversion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Number of days: 4</a:t>
            </a:r>
          </a:p>
          <a:p>
            <a:pPr lvl="1"/>
            <a:r>
              <a:rPr lang="en-US" dirty="0" smtClean="0"/>
              <a:t>Total number of days 23 (excluding </a:t>
            </a:r>
            <a:r>
              <a:rPr lang="en-US" dirty="0" err="1" smtClean="0"/>
              <a:t>NaN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Probability of 0.5</a:t>
            </a:r>
          </a:p>
          <a:p>
            <a:pPr lvl="1"/>
            <a:r>
              <a:rPr lang="en-US" dirty="0" smtClean="0"/>
              <a:t>P-Value estimated is 0.0026, which is smaller than 0.05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The change is statistical significant</a:t>
            </a:r>
          </a:p>
        </p:txBody>
      </p:sp>
      <p:sp>
        <p:nvSpPr>
          <p:cNvPr id="4" name="Rectangle 3"/>
          <p:cNvSpPr/>
          <p:nvPr/>
        </p:nvSpPr>
        <p:spPr>
          <a:xfrm>
            <a:off x="1066803" y="6221646"/>
            <a:ext cx="100917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p-value calculator: http://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graphpad.com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/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quickcalcs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/binomial1.cfm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222333"/>
            <a:ext cx="10515600" cy="10650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0070C0"/>
                </a:solidFill>
              </a:rPr>
              <a:t>Sign Tests  !!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323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would </a:t>
            </a:r>
            <a:r>
              <a:rPr lang="en-US" dirty="0" smtClean="0">
                <a:solidFill>
                  <a:srgbClr val="FF0000"/>
                </a:solidFill>
              </a:rPr>
              <a:t>not</a:t>
            </a:r>
            <a:r>
              <a:rPr lang="en-US" dirty="0" smtClean="0"/>
              <a:t> recommend to launch with new proposed changes. The </a:t>
            </a:r>
            <a:r>
              <a:rPr lang="en-US" dirty="0"/>
              <a:t>reason is that the A/B test shows </a:t>
            </a:r>
            <a:r>
              <a:rPr lang="en-US" dirty="0" smtClean="0"/>
              <a:t>it will </a:t>
            </a:r>
            <a:r>
              <a:rPr lang="en-US" dirty="0"/>
              <a:t>not </a:t>
            </a:r>
            <a:r>
              <a:rPr lang="en-US" dirty="0" smtClean="0"/>
              <a:t>significantly </a:t>
            </a:r>
            <a:r>
              <a:rPr lang="en-US" dirty="0"/>
              <a:t>increase the net conversion rate. In other words, it does not increase the number of paid users, which fails the original goal of launching this </a:t>
            </a:r>
            <a:r>
              <a:rPr lang="en-US" dirty="0" smtClean="0"/>
              <a:t>feature.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6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860</Words>
  <Application>Microsoft Macintosh PowerPoint</Application>
  <PresentationFormat>Widescreen</PresentationFormat>
  <Paragraphs>115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-apple-system</vt:lpstr>
      <vt:lpstr>Calibri</vt:lpstr>
      <vt:lpstr>Calibri Light</vt:lpstr>
      <vt:lpstr>Mangal</vt:lpstr>
      <vt:lpstr>Arial</vt:lpstr>
      <vt:lpstr>Office Theme</vt:lpstr>
      <vt:lpstr>Udacity A/B Testing Report</vt:lpstr>
      <vt:lpstr>What are we testing and Why ?</vt:lpstr>
      <vt:lpstr>Know your data  !!</vt:lpstr>
      <vt:lpstr>Sanity Checks / Metrics What could go wrong with testing ??</vt:lpstr>
      <vt:lpstr>PowerPoint Presentation</vt:lpstr>
      <vt:lpstr>PowerPoint Presentation</vt:lpstr>
      <vt:lpstr>PowerPoint Presentation</vt:lpstr>
      <vt:lpstr>PowerPoint Presentation</vt:lpstr>
      <vt:lpstr>Recommendation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Udacity A/B Testing Report</dc:title>
  <dc:creator>Srinivasa Ananthakrishnan</dc:creator>
  <cp:lastModifiedBy>Srinivasa Ananthakrishnan</cp:lastModifiedBy>
  <cp:revision>31</cp:revision>
  <dcterms:created xsi:type="dcterms:W3CDTF">2017-02-09T17:39:14Z</dcterms:created>
  <dcterms:modified xsi:type="dcterms:W3CDTF">2017-02-09T21:42:48Z</dcterms:modified>
</cp:coreProperties>
</file>

<file path=docProps/thumbnail.jpeg>
</file>